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304" r:id="rId2"/>
    <p:sldId id="256" r:id="rId3"/>
    <p:sldId id="297" r:id="rId4"/>
    <p:sldId id="639" r:id="rId5"/>
    <p:sldId id="643" r:id="rId6"/>
    <p:sldId id="644" r:id="rId7"/>
    <p:sldId id="303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ncode Sans Semi Condensed" pitchFamily="2" charset="77"/>
      <p:regular r:id="rId14"/>
      <p:bold r:id="rId15"/>
    </p:embeddedFont>
    <p:embeddedFont>
      <p:font typeface="Karla" pitchFamily="2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12" userDrawn="1">
          <p15:clr>
            <a:srgbClr val="A4A3A4"/>
          </p15:clr>
        </p15:guide>
        <p15:guide id="2" pos="1315" userDrawn="1">
          <p15:clr>
            <a:srgbClr val="A4A3A4"/>
          </p15:clr>
        </p15:guide>
        <p15:guide id="3" pos="16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7185"/>
    <a:srgbClr val="FC4445"/>
    <a:srgbClr val="2D3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6F127A-29D3-47FF-BF74-F7AF5DBC7C51}">
  <a:tblStyle styleId="{556F127A-29D3-47FF-BF74-F7AF5DBC7C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0"/>
    <p:restoredTop sz="68826"/>
  </p:normalViewPr>
  <p:slideViewPr>
    <p:cSldViewPr snapToGrid="0" snapToObjects="1" showGuides="1">
      <p:cViewPr varScale="1">
        <p:scale>
          <a:sx n="100" d="100"/>
          <a:sy n="100" d="100"/>
        </p:scale>
        <p:origin x="1768" y="168"/>
      </p:cViewPr>
      <p:guideLst>
        <p:guide orient="horz" pos="1212"/>
        <p:guide pos="1315"/>
        <p:guide pos="1655"/>
      </p:guideLst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9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50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9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7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930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Source Sans Pro" panose="020B0503030403020204" pitchFamily="34" charset="77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E6B37-3CBD-7C41-8E7A-3D88690BD563}"/>
              </a:ext>
            </a:extLst>
          </p:cNvPr>
          <p:cNvSpPr txBox="1"/>
          <p:nvPr userDrawn="1"/>
        </p:nvSpPr>
        <p:spPr>
          <a:xfrm>
            <a:off x="4064924" y="173736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Source Sans Pro" panose="020B0503030403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>
                <a:latin typeface="Source Sans Pro" panose="020B0503030403020204" pitchFamily="34" charset="77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latin typeface="Source Sans Pro" panose="020B0503030403020204" pitchFamily="34" charset="77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>
              <a:latin typeface="Source Sans Pro" panose="020B0503030403020204" pitchFamily="34" charset="7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600"/>
              </a:spcAft>
              <a:buSzPts val="1400"/>
              <a:buNone/>
              <a:defRPr sz="1400">
                <a:latin typeface="Source Sans Pro" panose="020B0503030403020204" pitchFamily="34" charset="77"/>
              </a:defRPr>
            </a:lvl1pPr>
          </a:lstStyle>
          <a:p>
            <a:endParaRPr dirty="0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latin typeface="Source Sans Pro" panose="020B0503030403020204" pitchFamily="34" charset="77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>
              <a:latin typeface="Source Sans Pro" panose="020B0503030403020204" pitchFamily="34" charset="7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latin typeface="Source Sans Pro" panose="020B0503030403020204" pitchFamily="34" charset="77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Source Sans Pro" panose="020B0503030403020204" pitchFamily="34" charset="7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40E68-9B36-DF43-B324-A0DAEFC9F141}"/>
              </a:ext>
            </a:extLst>
          </p:cNvPr>
          <p:cNvSpPr txBox="1"/>
          <p:nvPr userDrawn="1"/>
        </p:nvSpPr>
        <p:spPr>
          <a:xfrm>
            <a:off x="4217542" y="523251"/>
            <a:ext cx="7089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“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Karla"/>
              <a:buChar char="▪"/>
              <a:defRPr sz="280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  <a:sym typeface="Karla"/>
              </a:defRPr>
            </a:lvl1pPr>
            <a:lvl2pPr marL="914400" lvl="1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2pPr>
            <a:lvl3pPr marL="1371600" lvl="2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3pPr>
            <a:lvl4pPr marL="1828800" lvl="3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4pPr>
            <a:lvl5pPr marL="2286000" lvl="4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5pPr>
            <a:lvl6pPr marL="2743200" lvl="5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6pPr>
            <a:lvl7pPr marL="3200400" lvl="6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7pPr>
            <a:lvl8pPr marL="3657600" lvl="7" indent="-406400" algn="ctr" rtl="0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8pPr>
            <a:lvl9pPr marL="4114800" lvl="8" indent="-406400" algn="ctr">
              <a:spcBef>
                <a:spcPts val="600"/>
              </a:spcBef>
              <a:spcAft>
                <a:spcPts val="60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25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 baseline="-25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baseline="-250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9" r:id="rId4"/>
    <p:sldLayoutId id="214748366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ource Sans Pro" panose="020B0503030403020204" pitchFamily="34" charset="77"/>
          <a:ea typeface="Source Sans Pro" panose="020B0503030403020204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ource Sans Pro" panose="020B0503030403020204" pitchFamily="34" charset="77"/>
          <a:ea typeface="Source Sans Pro" panose="020B0503030403020204" pitchFamily="34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030815-F994-B44D-9605-2868C38B0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012" y="4288360"/>
            <a:ext cx="7500135" cy="3342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</a:pPr>
            <a:endParaRPr lang="en-GB" sz="20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latin typeface="Source Sans Pro"/>
                <a:ea typeface="Source Sans Pro"/>
                <a:cs typeface="Source Sans Pro"/>
                <a:sym typeface="Source Sans Pro"/>
              </a:rPr>
              <a:t>Employee advocacy ROI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Source Sans Pro"/>
                <a:ea typeface="Source Sans Pro"/>
                <a:cs typeface="Source Sans Pro"/>
                <a:sym typeface="Source Sans Pro"/>
              </a:rPr>
              <a:t>Slides library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95523-E465-9048-A748-18BC3C520C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EC2682F3-61D1-AA4C-9FF1-F6FF116599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13" y="2571750"/>
            <a:ext cx="12287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5F98CA-657C-914A-818E-57FDF0809053}"/>
              </a:ext>
            </a:extLst>
          </p:cNvPr>
          <p:cNvSpPr/>
          <p:nvPr/>
        </p:nvSpPr>
        <p:spPr>
          <a:xfrm>
            <a:off x="678094" y="3114675"/>
            <a:ext cx="2926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50" dirty="0">
                <a:latin typeface="Source Sans Pro"/>
                <a:ea typeface="Source Sans Pro"/>
                <a:cs typeface="Source Sans Pro"/>
                <a:sym typeface="Source Sans Pro"/>
              </a:rPr>
              <a:t>Introduction to Employee Advocacy TOOLKIT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B12881-4D21-604E-97D8-14747FD7FAC1}"/>
              </a:ext>
            </a:extLst>
          </p:cNvPr>
          <p:cNvCxnSpPr/>
          <p:nvPr/>
        </p:nvCxnSpPr>
        <p:spPr>
          <a:xfrm>
            <a:off x="750013" y="3534310"/>
            <a:ext cx="64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1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7156704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GB" dirty="0"/>
              <a:t>Employee advocacy ROI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E6906-3DF9-304C-8AD3-B1F230FA7286}"/>
              </a:ext>
            </a:extLst>
          </p:cNvPr>
          <p:cNvSpPr txBox="1"/>
          <p:nvPr/>
        </p:nvSpPr>
        <p:spPr>
          <a:xfrm>
            <a:off x="739739" y="177742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BC642-7B22-C642-8D44-C624CBF0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850" y="1924050"/>
            <a:ext cx="6967350" cy="2057400"/>
          </a:xfrm>
        </p:spPr>
        <p:txBody>
          <a:bodyPr/>
          <a:lstStyle/>
          <a:p>
            <a:pPr marL="50800" indent="0">
              <a:buNone/>
            </a:pPr>
            <a:r>
              <a:rPr lang="en-GB" sz="2400" dirty="0"/>
              <a:t>Employee advocacy is the fastest growing means of building brand engagement.</a:t>
            </a:r>
          </a:p>
          <a:p>
            <a:pPr marL="50800" indent="0">
              <a:buNone/>
            </a:pPr>
            <a:endParaRPr lang="en-GB" sz="1600" dirty="0"/>
          </a:p>
          <a:p>
            <a:pPr marL="50800" indent="0">
              <a:buNone/>
            </a:pPr>
            <a:r>
              <a:rPr lang="en-GB" sz="1600" dirty="0"/>
              <a:t> Altimeter Group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674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81790" y="1494815"/>
            <a:ext cx="1890210" cy="18902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Oval 3"/>
          <p:cNvSpPr/>
          <p:nvPr/>
        </p:nvSpPr>
        <p:spPr>
          <a:xfrm>
            <a:off x="4626006" y="1494815"/>
            <a:ext cx="1890210" cy="18902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Oval 4"/>
          <p:cNvSpPr/>
          <p:nvPr/>
        </p:nvSpPr>
        <p:spPr>
          <a:xfrm>
            <a:off x="6570222" y="1494815"/>
            <a:ext cx="1890210" cy="18902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26060" y="1872394"/>
            <a:ext cx="1601670" cy="118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6600" dirty="0">
                <a:solidFill>
                  <a:schemeClr val="accent5">
                    <a:lumMod val="90000"/>
                  </a:schemeClr>
                </a:solidFill>
                <a:ea typeface="Calibri" charset="0"/>
                <a:cs typeface="Calibri" charset="0"/>
              </a:rPr>
              <a:t>24x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59778" y="1872394"/>
            <a:ext cx="1601670" cy="118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6600" dirty="0">
                <a:solidFill>
                  <a:schemeClr val="accent5">
                    <a:lumMod val="50000"/>
                  </a:schemeClr>
                </a:solidFill>
                <a:ea typeface="Calibri" charset="0"/>
                <a:cs typeface="Calibri" charset="0"/>
              </a:rPr>
              <a:t>10x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749988" y="1845391"/>
            <a:ext cx="1601670" cy="118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6600" dirty="0">
                <a:solidFill>
                  <a:schemeClr val="accent5">
                    <a:lumMod val="25000"/>
                  </a:schemeClr>
                </a:solidFill>
                <a:ea typeface="Calibri" charset="0"/>
                <a:cs typeface="Calibri" charset="0"/>
              </a:rPr>
              <a:t>2x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49988" y="2754336"/>
            <a:ext cx="1601670" cy="4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1500" dirty="0">
                <a:solidFill>
                  <a:schemeClr val="accent5">
                    <a:lumMod val="25000"/>
                  </a:schemeClr>
                </a:solidFill>
                <a:ea typeface="Calibri" charset="0"/>
                <a:cs typeface="Calibri" charset="0"/>
              </a:rPr>
              <a:t>clicks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82199" y="2754336"/>
            <a:ext cx="1601670" cy="4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1500" dirty="0">
                <a:solidFill>
                  <a:schemeClr val="accent5">
                    <a:lumMod val="50000"/>
                  </a:schemeClr>
                </a:solidFill>
                <a:ea typeface="Calibri" charset="0"/>
                <a:cs typeface="Calibri" charset="0"/>
              </a:rPr>
              <a:t>reach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22331" y="2754336"/>
            <a:ext cx="1601670" cy="4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1500" dirty="0">
                <a:solidFill>
                  <a:schemeClr val="accent5">
                    <a:lumMod val="90000"/>
                  </a:schemeClr>
                </a:solidFill>
                <a:ea typeface="Calibri" charset="0"/>
                <a:cs typeface="Calibri" charset="0"/>
              </a:rPr>
              <a:t>engagement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71429" y="3547798"/>
            <a:ext cx="1751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Employee shared content  is twice as likely to be clicked on than a brand </a:t>
            </a:r>
          </a:p>
          <a:p>
            <a:r>
              <a:rPr lang="en-US" altLang="en-US" sz="1050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(Source: Google)</a:t>
            </a:r>
            <a:endParaRPr lang="en-US" sz="105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2622" y="3547797"/>
            <a:ext cx="1787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Employee shared content can achieve 10x reach compared to brand content </a:t>
            </a:r>
          </a:p>
          <a:p>
            <a:r>
              <a:rPr lang="en-US" altLang="en-US" sz="1050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(Source: </a:t>
            </a:r>
            <a:r>
              <a:rPr lang="en-US" altLang="en-US" sz="1050" dirty="0" err="1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Linkedin</a:t>
            </a:r>
            <a:r>
              <a:rPr lang="en-US" altLang="en-US" sz="1050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)</a:t>
            </a:r>
            <a:endParaRPr lang="en-US" sz="105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21775" y="3547797"/>
            <a:ext cx="2004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People 24x more likely to engage with employee shared content compared to content shared by a brand </a:t>
            </a:r>
            <a:r>
              <a:rPr lang="en-US" altLang="en-US" sz="1050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(Source: MSL Group)</a:t>
            </a:r>
            <a:endParaRPr lang="en-US" sz="120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E36ACA-CF0B-C44B-83EF-90BA3B66E30C}"/>
              </a:ext>
            </a:extLst>
          </p:cNvPr>
          <p:cNvSpPr txBox="1"/>
          <p:nvPr/>
        </p:nvSpPr>
        <p:spPr>
          <a:xfrm>
            <a:off x="500073" y="315286"/>
            <a:ext cx="3679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Source Sans Pro" panose="020B0503030403020204" pitchFamily="34" charset="77"/>
              </a:rPr>
              <a:t>Employee advocacy delivers ROI</a:t>
            </a:r>
            <a:endParaRPr lang="en-US" sz="1200" b="1" dirty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019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B6D3-EAB7-5B4D-AFE4-2A55285F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50" y="1143000"/>
            <a:ext cx="2595300" cy="674100"/>
          </a:xfrm>
        </p:spPr>
        <p:txBody>
          <a:bodyPr/>
          <a:lstStyle/>
          <a:p>
            <a:r>
              <a:rPr lang="en-US" dirty="0"/>
              <a:t>Employee advocacy can be more effective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B80AE-2CAA-7A45-B878-8A2CD6CE5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4878" y="1143000"/>
            <a:ext cx="2306322" cy="3110948"/>
          </a:xfrm>
        </p:spPr>
        <p:txBody>
          <a:bodyPr/>
          <a:lstStyle/>
          <a:p>
            <a:pPr marL="101600" indent="0">
              <a:buNone/>
            </a:pPr>
            <a:r>
              <a:rPr lang="en-US" sz="1400" b="1" dirty="0"/>
              <a:t>Display ads</a:t>
            </a:r>
          </a:p>
          <a:p>
            <a:pPr marL="101600" indent="0">
              <a:buNone/>
            </a:pPr>
            <a:r>
              <a:rPr lang="en-US" sz="1400" dirty="0"/>
              <a:t>Advocacy is more authentic. 83% of people say they trust recommendations of friends and family over other forms of marketing (Nielsen).</a:t>
            </a:r>
          </a:p>
          <a:p>
            <a:pPr marL="101600" indent="0">
              <a:buNone/>
            </a:pPr>
            <a:endParaRPr lang="en-US" sz="1400" dirty="0"/>
          </a:p>
          <a:p>
            <a:pPr marL="101600" indent="0">
              <a:buNone/>
            </a:pPr>
            <a:r>
              <a:rPr lang="en-US" sz="1400" b="1" dirty="0"/>
              <a:t>PPC ads</a:t>
            </a:r>
          </a:p>
          <a:p>
            <a:pPr marL="101600" indent="0">
              <a:buNone/>
            </a:pPr>
            <a:r>
              <a:rPr lang="en-US" sz="1400" dirty="0"/>
              <a:t>Advocacy is more beneficial at evaluation stage of customer journey vs PPC at awareness stage.</a:t>
            </a:r>
          </a:p>
          <a:p>
            <a:pPr marL="10160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26837-C93B-E544-B4D3-4B78182FA9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>
              <a:latin typeface="Source Sans Pro" panose="020B0503030403020204" pitchFamily="34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BBCBE5-CDE2-F141-8322-B945267E9D5B}"/>
              </a:ext>
            </a:extLst>
          </p:cNvPr>
          <p:cNvSpPr txBox="1">
            <a:spLocks/>
          </p:cNvSpPr>
          <p:nvPr/>
        </p:nvSpPr>
        <p:spPr>
          <a:xfrm>
            <a:off x="6016043" y="1143000"/>
            <a:ext cx="2306322" cy="382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 panose="020B0503030403020204" pitchFamily="34" charset="77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01600" indent="0">
              <a:buNone/>
            </a:pPr>
            <a:r>
              <a:rPr lang="en-US" sz="1400" b="1" dirty="0"/>
              <a:t>Email marketing</a:t>
            </a:r>
          </a:p>
          <a:p>
            <a:pPr marL="101600" indent="0">
              <a:buNone/>
            </a:pPr>
            <a:r>
              <a:rPr lang="en-US" sz="1400" dirty="0"/>
              <a:t>Email has low CTR. With advocacy you receive recommendations from your friends rather than the brand.</a:t>
            </a:r>
          </a:p>
          <a:p>
            <a:pPr marL="101600" indent="0">
              <a:buNone/>
            </a:pPr>
            <a:endParaRPr lang="en-US" sz="1400" dirty="0"/>
          </a:p>
          <a:p>
            <a:pPr marL="101600" indent="0">
              <a:buNone/>
            </a:pPr>
            <a:r>
              <a:rPr lang="en-US" sz="1400" b="1" dirty="0"/>
              <a:t>Social media</a:t>
            </a:r>
          </a:p>
          <a:p>
            <a:pPr marL="101600" indent="0">
              <a:buNone/>
            </a:pPr>
            <a:r>
              <a:rPr lang="en-US" sz="1400" dirty="0"/>
              <a:t>Content shared by employees is more trusted, drives 10x more reach and 24x more engagement than brand posts (MSL Group). And leads generated by employee networks convert 7x more frequently </a:t>
            </a:r>
            <a:br>
              <a:rPr lang="en-US" sz="1400"/>
            </a:br>
            <a:r>
              <a:rPr lang="en-US" sz="1400"/>
              <a:t>(Source: IBM)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217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ctrTitle" idx="4294967295"/>
          </p:nvPr>
        </p:nvSpPr>
        <p:spPr>
          <a:xfrm>
            <a:off x="704194" y="949677"/>
            <a:ext cx="5208785" cy="47071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900" dirty="0"/>
              <a:t>7x</a:t>
            </a:r>
            <a:endParaRPr sz="23900" dirty="0"/>
          </a:p>
        </p:txBody>
      </p:sp>
      <p:sp>
        <p:nvSpPr>
          <p:cNvPr id="223" name="Google Shape;223;p29"/>
          <p:cNvSpPr txBox="1">
            <a:spLocks noGrp="1"/>
          </p:cNvSpPr>
          <p:nvPr>
            <p:ph type="subTitle" idx="4294967295"/>
          </p:nvPr>
        </p:nvSpPr>
        <p:spPr>
          <a:xfrm>
            <a:off x="4821624" y="2266692"/>
            <a:ext cx="3470151" cy="18687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Many experts think that Earned media equivalent value is much higher than Paid Media – due to the higher levels of authenticity/trust:</a:t>
            </a:r>
          </a:p>
          <a:p>
            <a:pPr marL="101600" indent="0">
              <a:buNone/>
            </a:pPr>
            <a:endParaRPr lang="en-US" sz="1400" dirty="0">
              <a:solidFill>
                <a:schemeClr val="tx1"/>
              </a:solidFill>
              <a:latin typeface="Source Sans Pro" panose="020B0503030403020204" pitchFamily="34" charset="77"/>
              <a:ea typeface="ＭＳ Ｐゴシック" charset="0"/>
            </a:endParaRPr>
          </a:p>
          <a:p>
            <a:pPr marL="10160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TapInfluence</a:t>
            </a:r>
            <a:r>
              <a:rPr lang="en-US" sz="1400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 suggests for many sectors Earned Media has a value of $7.04 for every dollar of Paid Media.</a:t>
            </a:r>
            <a:endParaRPr lang="en-US" sz="140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2" name="Google Shape;223;p29">
            <a:extLst>
              <a:ext uri="{FF2B5EF4-FFF2-40B4-BE49-F238E27FC236}">
                <a16:creationId xmlns:a16="http://schemas.microsoft.com/office/drawing/2014/main" id="{0D93C380-4820-3C4C-956E-EA70ADB06FF7}"/>
              </a:ext>
            </a:extLst>
          </p:cNvPr>
          <p:cNvSpPr txBox="1">
            <a:spLocks/>
          </p:cNvSpPr>
          <p:nvPr/>
        </p:nvSpPr>
        <p:spPr>
          <a:xfrm>
            <a:off x="3010512" y="523251"/>
            <a:ext cx="5049030" cy="131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01600" indent="0">
              <a:buFont typeface="Karla"/>
              <a:buNone/>
            </a:pPr>
            <a:r>
              <a:rPr lang="en-US" altLang="en-US" sz="2600" b="1" dirty="0">
                <a:solidFill>
                  <a:schemeClr val="tx1"/>
                </a:solidFill>
                <a:latin typeface="Source Sans Pro" panose="020B0503030403020204" pitchFamily="34" charset="77"/>
                <a:ea typeface="ＭＳ Ｐゴシック" charset="0"/>
              </a:rPr>
              <a:t>Marketing through employee advocacy can generate even more savings</a:t>
            </a:r>
            <a:endParaRPr lang="en-US" sz="260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999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95523-E465-9048-A748-18BC3C520C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EC2682F3-61D1-AA4C-9FF1-F6FF1165995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57637" y="2300287"/>
            <a:ext cx="122872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711"/>
      </p:ext>
    </p:extLst>
  </p:cSld>
  <p:clrMapOvr>
    <a:masterClrMapping/>
  </p:clrMapOvr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268</Words>
  <Application>Microsoft Macintosh PowerPoint</Application>
  <PresentationFormat>On-screen Show (16:9)</PresentationFormat>
  <Paragraphs>41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Source Sans Pro</vt:lpstr>
      <vt:lpstr>Karla</vt:lpstr>
      <vt:lpstr>Calibri</vt:lpstr>
      <vt:lpstr>Arial</vt:lpstr>
      <vt:lpstr>Encode Sans Semi Condensed</vt:lpstr>
      <vt:lpstr>Iden template</vt:lpstr>
      <vt:lpstr>PowerPoint Presentation</vt:lpstr>
      <vt:lpstr>Employee advocacy ROI</vt:lpstr>
      <vt:lpstr>PowerPoint Presentation</vt:lpstr>
      <vt:lpstr>PowerPoint Presentation</vt:lpstr>
      <vt:lpstr>Employee advocacy can be more effective</vt:lpstr>
      <vt:lpstr>7x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Microsoft Office User</cp:lastModifiedBy>
  <cp:revision>62</cp:revision>
  <dcterms:modified xsi:type="dcterms:W3CDTF">2020-10-07T12:03:04Z</dcterms:modified>
</cp:coreProperties>
</file>